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 troku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Uredite stil podnaslova matrice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Prostoručno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Prostoručno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Prostoručn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Ravni poveznik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B7A441B-341B-445E-A645-4B125E9BD588}" type="datetimeFigureOut">
              <a:rPr lang="hr-HR" smtClean="0"/>
              <a:t>23.11.2023.</a:t>
            </a:fld>
            <a:endParaRPr lang="hr-HR" dirty="0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 dirty="0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FD0B716-CAB2-419A-AD66-F7D7C67A9FB6}" type="slidenum">
              <a:rPr lang="hr-HR" smtClean="0"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7A441B-341B-445E-A645-4B125E9BD588}" type="datetimeFigureOut">
              <a:rPr lang="hr-HR" smtClean="0"/>
              <a:t>23.11.2023.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0B716-CAB2-419A-AD66-F7D7C67A9FB6}" type="slidenum">
              <a:rPr lang="hr-HR" smtClean="0"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7A441B-341B-445E-A645-4B125E9BD588}" type="datetimeFigureOut">
              <a:rPr lang="hr-HR" smtClean="0"/>
              <a:t>23.11.2023.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0B716-CAB2-419A-AD66-F7D7C67A9FB6}" type="slidenum">
              <a:rPr lang="hr-HR" smtClean="0"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7A441B-341B-445E-A645-4B125E9BD588}" type="datetimeFigureOut">
              <a:rPr lang="hr-HR" smtClean="0"/>
              <a:t>23.11.2023.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0B716-CAB2-419A-AD66-F7D7C67A9FB6}" type="slidenum">
              <a:rPr lang="hr-HR" smtClean="0"/>
              <a:t>‹#›</a:t>
            </a:fld>
            <a:endParaRPr lang="hr-HR" dirty="0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7A441B-341B-445E-A645-4B125E9BD588}" type="datetimeFigureOut">
              <a:rPr lang="hr-HR" smtClean="0"/>
              <a:t>23.11.2023.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0B716-CAB2-419A-AD66-F7D7C67A9FB6}" type="slidenum">
              <a:rPr lang="hr-HR" smtClean="0"/>
              <a:t>‹#›</a:t>
            </a:fld>
            <a:endParaRPr lang="hr-HR" dirty="0"/>
          </a:p>
        </p:txBody>
      </p:sp>
      <p:sp>
        <p:nvSpPr>
          <p:cNvPr id="7" name="Š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Š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7A441B-341B-445E-A645-4B125E9BD588}" type="datetimeFigureOut">
              <a:rPr lang="hr-HR" smtClean="0"/>
              <a:t>23.11.2023.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0B716-CAB2-419A-AD66-F7D7C67A9FB6}" type="slidenum">
              <a:rPr lang="hr-HR" smtClean="0"/>
              <a:t>‹#›</a:t>
            </a:fld>
            <a:endParaRPr lang="hr-HR" dirty="0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7A441B-341B-445E-A645-4B125E9BD588}" type="datetimeFigureOut">
              <a:rPr lang="hr-HR" smtClean="0"/>
              <a:t>23.11.2023.</a:t>
            </a:fld>
            <a:endParaRPr lang="hr-HR" dirty="0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 dirty="0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0B716-CAB2-419A-AD66-F7D7C67A9FB6}" type="slidenum">
              <a:rPr lang="hr-HR" smtClean="0"/>
              <a:t>‹#›</a:t>
            </a:fld>
            <a:endParaRPr lang="hr-H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7A441B-341B-445E-A645-4B125E9BD588}" type="datetimeFigureOut">
              <a:rPr lang="hr-HR" smtClean="0"/>
              <a:t>23.11.2023.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0B716-CAB2-419A-AD66-F7D7C67A9FB6}" type="slidenum">
              <a:rPr lang="hr-HR" smtClean="0"/>
              <a:t>‹#›</a:t>
            </a:fld>
            <a:endParaRPr lang="hr-HR" dirty="0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7A441B-341B-445E-A645-4B125E9BD588}" type="datetimeFigureOut">
              <a:rPr lang="hr-HR" smtClean="0"/>
              <a:t>23.11.2023.</a:t>
            </a:fld>
            <a:endParaRPr lang="hr-HR" dirty="0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0B716-CAB2-419A-AD66-F7D7C67A9FB6}" type="slidenum">
              <a:rPr lang="hr-HR" smtClean="0"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B7A441B-341B-445E-A645-4B125E9BD588}" type="datetimeFigureOut">
              <a:rPr lang="hr-HR" smtClean="0"/>
              <a:t>23.11.2023.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0B716-CAB2-419A-AD66-F7D7C67A9FB6}" type="slidenum">
              <a:rPr lang="hr-HR" smtClean="0"/>
              <a:t>‹#›</a:t>
            </a:fld>
            <a:endParaRPr lang="hr-H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dirty="0" smtClean="0"/>
              <a:t>Kliknite ikonu da biste dodali  sliku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B7A441B-341B-445E-A645-4B125E9BD588}" type="datetimeFigureOut">
              <a:rPr lang="hr-HR" smtClean="0"/>
              <a:t>23.11.2023.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FD0B716-CAB2-419A-AD66-F7D7C67A9FB6}" type="slidenum">
              <a:rPr lang="hr-HR" smtClean="0"/>
              <a:t>‹#›</a:t>
            </a:fld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Pravokutni troku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Ravni povez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Š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ručno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Prostoručno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Pravokutni trokut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Ravni poveznik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B7A441B-341B-445E-A645-4B125E9BD588}" type="datetimeFigureOut">
              <a:rPr lang="hr-HR" smtClean="0"/>
              <a:t>23.11.2023.</a:t>
            </a:fld>
            <a:endParaRPr lang="hr-HR" dirty="0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 dirty="0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FD0B716-CAB2-419A-AD66-F7D7C67A9FB6}" type="slidenum">
              <a:rPr lang="hr-HR" smtClean="0"/>
              <a:t>‹#›</a:t>
            </a:fld>
            <a:endParaRPr lang="hr-H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cvvo.hr/wp-content/uploads/2023/09/HRV-2024_novo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cvvo.hr/wp-content/uploads/2023/09/HRV-2024_novo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Kako uspješno napisati esej na Državnoj maturi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115616" y="4149080"/>
            <a:ext cx="7772400" cy="1199704"/>
          </a:xfrm>
        </p:spPr>
        <p:txBody>
          <a:bodyPr/>
          <a:lstStyle/>
          <a:p>
            <a:r>
              <a:rPr lang="hr-HR" dirty="0" smtClean="0"/>
              <a:t>Zoran Sršen, mag.philol.croat. i mag.bibl.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579920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20680"/>
          </a:xfrm>
        </p:spPr>
        <p:txBody>
          <a:bodyPr>
            <a:normAutofit fontScale="85000" lnSpcReduction="20000"/>
          </a:bodyPr>
          <a:lstStyle/>
          <a:p>
            <a:r>
              <a:rPr lang="hr-HR" dirty="0"/>
              <a:t>u</a:t>
            </a:r>
            <a:r>
              <a:rPr lang="hr-HR" dirty="0" smtClean="0"/>
              <a:t>potrebljavajte </a:t>
            </a:r>
            <a:r>
              <a:rPr lang="hr-HR" dirty="0" smtClean="0">
                <a:solidFill>
                  <a:srgbClr val="FF0000"/>
                </a:solidFill>
              </a:rPr>
              <a:t>pojmove</a:t>
            </a:r>
            <a:r>
              <a:rPr lang="hr-HR" dirty="0" smtClean="0"/>
              <a:t> iz </a:t>
            </a:r>
            <a:r>
              <a:rPr lang="hr-HR" dirty="0" smtClean="0">
                <a:solidFill>
                  <a:srgbClr val="FF0000"/>
                </a:solidFill>
              </a:rPr>
              <a:t>književne teorije </a:t>
            </a:r>
            <a:r>
              <a:rPr lang="hr-HR" dirty="0" smtClean="0"/>
              <a:t>i </a:t>
            </a:r>
            <a:r>
              <a:rPr lang="hr-HR" dirty="0" smtClean="0">
                <a:solidFill>
                  <a:srgbClr val="FF0000"/>
                </a:solidFill>
              </a:rPr>
              <a:t>književne povijesti </a:t>
            </a:r>
            <a:r>
              <a:rPr lang="hr-HR" dirty="0" smtClean="0"/>
              <a:t>gdje je potrebno</a:t>
            </a:r>
          </a:p>
          <a:p>
            <a:endParaRPr lang="hr-HR" dirty="0"/>
          </a:p>
          <a:p>
            <a:r>
              <a:rPr lang="hr-HR" dirty="0"/>
              <a:t>s</a:t>
            </a:r>
            <a:r>
              <a:rPr lang="hr-HR" dirty="0" smtClean="0"/>
              <a:t>adržaj eseja treba pratiti jasno oblikovana </a:t>
            </a:r>
            <a:r>
              <a:rPr lang="hr-HR" dirty="0" smtClean="0">
                <a:solidFill>
                  <a:srgbClr val="FF0000"/>
                </a:solidFill>
              </a:rPr>
              <a:t>trodijelna struktura: uvod, razrada i zaključak</a:t>
            </a:r>
            <a:r>
              <a:rPr lang="hr-HR" dirty="0" smtClean="0"/>
              <a:t>, a razrada treba imati </a:t>
            </a:r>
            <a:r>
              <a:rPr lang="hr-HR" dirty="0" smtClean="0">
                <a:solidFill>
                  <a:srgbClr val="FF0000"/>
                </a:solidFill>
              </a:rPr>
              <a:t>najmanje dva </a:t>
            </a:r>
            <a:r>
              <a:rPr lang="hr-HR" dirty="0" smtClean="0"/>
              <a:t>razdvojena, ali povezana dijela.</a:t>
            </a:r>
          </a:p>
          <a:p>
            <a:endParaRPr lang="hr-HR" dirty="0"/>
          </a:p>
          <a:p>
            <a:r>
              <a:rPr lang="hr-HR" dirty="0"/>
              <a:t>p</a:t>
            </a:r>
            <a:r>
              <a:rPr lang="hr-HR" dirty="0" smtClean="0"/>
              <a:t>rovjerite sadržajnu i pravopisnu točnost školskoga eseja</a:t>
            </a:r>
          </a:p>
          <a:p>
            <a:endParaRPr lang="hr-HR" dirty="0"/>
          </a:p>
          <a:p>
            <a:r>
              <a:rPr lang="hr-HR" dirty="0"/>
              <a:t>p</a:t>
            </a:r>
            <a:r>
              <a:rPr lang="hr-HR" dirty="0" smtClean="0"/>
              <a:t>išite čitko rukopisnim pismom</a:t>
            </a:r>
          </a:p>
          <a:p>
            <a:endParaRPr lang="hr-HR" dirty="0"/>
          </a:p>
          <a:p>
            <a:r>
              <a:rPr lang="hr-HR" dirty="0">
                <a:solidFill>
                  <a:srgbClr val="FF0000"/>
                </a:solidFill>
              </a:rPr>
              <a:t>n</a:t>
            </a:r>
            <a:r>
              <a:rPr lang="hr-HR" dirty="0" smtClean="0">
                <a:solidFill>
                  <a:srgbClr val="FF0000"/>
                </a:solidFill>
              </a:rPr>
              <a:t>emojte pisati velikim tiskanim slovima </a:t>
            </a:r>
            <a:r>
              <a:rPr lang="hr-HR" dirty="0" smtClean="0"/>
              <a:t>(čak ni naslov)</a:t>
            </a:r>
          </a:p>
          <a:p>
            <a:endParaRPr lang="hr-HR" dirty="0"/>
          </a:p>
          <a:p>
            <a:r>
              <a:rPr lang="hr-HR" dirty="0"/>
              <a:t>s</a:t>
            </a:r>
            <a:r>
              <a:rPr lang="hr-HR" dirty="0" smtClean="0"/>
              <a:t>lijedite sve korake za pisanje sažetka </a:t>
            </a:r>
          </a:p>
          <a:p>
            <a:endParaRPr lang="hr-HR" dirty="0"/>
          </a:p>
          <a:p>
            <a:r>
              <a:rPr lang="hr-HR" dirty="0"/>
              <a:t>p</a:t>
            </a:r>
            <a:r>
              <a:rPr lang="hr-HR" dirty="0" smtClean="0"/>
              <a:t>azite da esej ima </a:t>
            </a:r>
            <a:r>
              <a:rPr lang="hr-HR" dirty="0" smtClean="0">
                <a:solidFill>
                  <a:srgbClr val="FF0000"/>
                </a:solidFill>
              </a:rPr>
              <a:t>440 riječi</a:t>
            </a:r>
            <a:r>
              <a:rPr lang="hr-HR" dirty="0" smtClean="0"/>
              <a:t>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599602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026563"/>
          </a:xfrm>
        </p:spPr>
        <p:txBody>
          <a:bodyPr>
            <a:normAutofit fontScale="85000" lnSpcReduction="20000"/>
          </a:bodyPr>
          <a:lstStyle/>
          <a:p>
            <a:r>
              <a:rPr lang="hr-HR" dirty="0">
                <a:hlinkClick r:id="rId2"/>
              </a:rPr>
              <a:t>https://</a:t>
            </a:r>
            <a:r>
              <a:rPr lang="hr-HR" dirty="0" smtClean="0">
                <a:hlinkClick r:id="rId2"/>
              </a:rPr>
              <a:t>www.ncvvo.hr/wp-content/uploads/2023/09/HRV-2024_novo.pdf</a:t>
            </a:r>
            <a:r>
              <a:rPr lang="hr-HR" dirty="0" smtClean="0"/>
              <a:t> (str. 26 i 27)</a:t>
            </a:r>
          </a:p>
          <a:p>
            <a:endParaRPr lang="hr-HR" dirty="0"/>
          </a:p>
          <a:p>
            <a:r>
              <a:rPr lang="hr-HR" u="sng" dirty="0" smtClean="0">
                <a:solidFill>
                  <a:srgbClr val="FF0000"/>
                </a:solidFill>
              </a:rPr>
              <a:t>Esej </a:t>
            </a:r>
            <a:r>
              <a:rPr lang="hr-HR" u="sng" dirty="0">
                <a:solidFill>
                  <a:srgbClr val="FF0000"/>
                </a:solidFill>
              </a:rPr>
              <a:t>se neće vrednovati</a:t>
            </a:r>
            <a:r>
              <a:rPr lang="hr-HR" u="sng" dirty="0" smtClean="0">
                <a:solidFill>
                  <a:srgbClr val="FF0000"/>
                </a:solidFill>
              </a:rPr>
              <a:t>:</a:t>
            </a:r>
          </a:p>
          <a:p>
            <a:endParaRPr lang="hr-HR" dirty="0"/>
          </a:p>
          <a:p>
            <a:r>
              <a:rPr lang="hr-HR" dirty="0" smtClean="0"/>
              <a:t>ako </a:t>
            </a:r>
            <a:r>
              <a:rPr lang="hr-HR" dirty="0"/>
              <a:t>pristupnik </a:t>
            </a:r>
            <a:r>
              <a:rPr lang="hr-HR" dirty="0">
                <a:solidFill>
                  <a:srgbClr val="FF0000"/>
                </a:solidFill>
              </a:rPr>
              <a:t>nije odgovorio na zadane </a:t>
            </a:r>
            <a:r>
              <a:rPr lang="hr-HR" dirty="0" smtClean="0">
                <a:solidFill>
                  <a:srgbClr val="FF0000"/>
                </a:solidFill>
              </a:rPr>
              <a:t>smjernice</a:t>
            </a:r>
          </a:p>
          <a:p>
            <a:endParaRPr lang="hr-HR" dirty="0"/>
          </a:p>
          <a:p>
            <a:r>
              <a:rPr lang="hr-HR" dirty="0" smtClean="0"/>
              <a:t>ako </a:t>
            </a:r>
            <a:r>
              <a:rPr lang="hr-HR" dirty="0">
                <a:solidFill>
                  <a:srgbClr val="FF0000"/>
                </a:solidFill>
              </a:rPr>
              <a:t>nema dovoljan broj riječi </a:t>
            </a:r>
            <a:r>
              <a:rPr lang="hr-HR" dirty="0"/>
              <a:t>(dopušteno je odstupanje 10 % od donje granice zadanoga</a:t>
            </a:r>
          </a:p>
          <a:p>
            <a:r>
              <a:rPr lang="hr-HR" dirty="0"/>
              <a:t>broja riječi</a:t>
            </a:r>
            <a:r>
              <a:rPr lang="hr-HR" dirty="0" smtClean="0"/>
              <a:t>)</a:t>
            </a:r>
          </a:p>
          <a:p>
            <a:endParaRPr lang="hr-HR" dirty="0"/>
          </a:p>
          <a:p>
            <a:r>
              <a:rPr lang="hr-HR" dirty="0" smtClean="0"/>
              <a:t>ako </a:t>
            </a:r>
            <a:r>
              <a:rPr lang="hr-HR" dirty="0"/>
              <a:t>je esej napisan potpuno </a:t>
            </a:r>
            <a:r>
              <a:rPr lang="hr-HR" dirty="0">
                <a:solidFill>
                  <a:srgbClr val="FF0000"/>
                </a:solidFill>
              </a:rPr>
              <a:t>nečitkim </a:t>
            </a:r>
            <a:r>
              <a:rPr lang="hr-HR" dirty="0" smtClean="0">
                <a:solidFill>
                  <a:srgbClr val="FF0000"/>
                </a:solidFill>
              </a:rPr>
              <a:t>rukopisom</a:t>
            </a:r>
          </a:p>
          <a:p>
            <a:endParaRPr lang="hr-HR" dirty="0"/>
          </a:p>
          <a:p>
            <a:r>
              <a:rPr lang="hr-HR" dirty="0" smtClean="0"/>
              <a:t>ako </a:t>
            </a:r>
            <a:r>
              <a:rPr lang="hr-HR" dirty="0"/>
              <a:t>je esej napisan </a:t>
            </a:r>
            <a:r>
              <a:rPr lang="hr-HR" dirty="0">
                <a:solidFill>
                  <a:srgbClr val="FF0000"/>
                </a:solidFill>
              </a:rPr>
              <a:t>velikim tiskanim </a:t>
            </a:r>
            <a:r>
              <a:rPr lang="hr-HR" dirty="0" smtClean="0">
                <a:solidFill>
                  <a:srgbClr val="FF0000"/>
                </a:solidFill>
              </a:rPr>
              <a:t>slovima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hr-HR" sz="2800" dirty="0" smtClean="0"/>
              <a:t>Bodovanje eseja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1948352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94515"/>
          </a:xfrm>
        </p:spPr>
        <p:txBody>
          <a:bodyPr>
            <a:normAutofit fontScale="92500"/>
          </a:bodyPr>
          <a:lstStyle/>
          <a:p>
            <a:r>
              <a:rPr lang="hr-HR" dirty="0" smtClean="0"/>
              <a:t>vrednuje odgojno-obrazovne ishode </a:t>
            </a:r>
            <a:r>
              <a:rPr lang="hr-HR" dirty="0"/>
              <a:t>i</a:t>
            </a:r>
            <a:r>
              <a:rPr lang="hr-HR" dirty="0" smtClean="0"/>
              <a:t>z područja književnosti (znanje iz književnosti i razumijevanje teksta)</a:t>
            </a:r>
          </a:p>
          <a:p>
            <a:pPr marL="109728" indent="0">
              <a:buNone/>
            </a:pPr>
            <a:endParaRPr lang="hr-HR" dirty="0" smtClean="0"/>
          </a:p>
          <a:p>
            <a:r>
              <a:rPr lang="hr-HR" dirty="0" smtClean="0"/>
              <a:t> sadrži </a:t>
            </a:r>
            <a:r>
              <a:rPr lang="hr-HR" dirty="0" smtClean="0">
                <a:solidFill>
                  <a:srgbClr val="FF0000"/>
                </a:solidFill>
              </a:rPr>
              <a:t>subjektivne</a:t>
            </a:r>
            <a:r>
              <a:rPr lang="hr-HR" dirty="0" smtClean="0"/>
              <a:t> i </a:t>
            </a:r>
            <a:r>
              <a:rPr lang="hr-HR" dirty="0" smtClean="0">
                <a:solidFill>
                  <a:srgbClr val="FF0000"/>
                </a:solidFill>
              </a:rPr>
              <a:t>objektivne elemente </a:t>
            </a:r>
            <a:r>
              <a:rPr lang="hr-HR" dirty="0" smtClean="0"/>
              <a:t>– vlastita promišljanja o tekstu kao i poznavanje pojmova iz teorije književnosti (npr. lirika, tema, motiv, didaskalije, retrospekcija i sl.)</a:t>
            </a:r>
          </a:p>
          <a:p>
            <a:pPr marL="109728" indent="0">
              <a:buNone/>
            </a:pPr>
            <a:endParaRPr lang="hr-HR" dirty="0" smtClean="0"/>
          </a:p>
          <a:p>
            <a:r>
              <a:rPr lang="hr-HR" dirty="0"/>
              <a:t>p</a:t>
            </a:r>
            <a:r>
              <a:rPr lang="hr-HR" dirty="0" smtClean="0"/>
              <a:t>otrebno je </a:t>
            </a:r>
            <a:r>
              <a:rPr lang="hr-HR" dirty="0" smtClean="0">
                <a:solidFill>
                  <a:srgbClr val="FF0000"/>
                </a:solidFill>
              </a:rPr>
              <a:t>poznavanje cjelovitih književnih djela </a:t>
            </a:r>
            <a:r>
              <a:rPr lang="hr-HR" dirty="0" smtClean="0"/>
              <a:t>te </a:t>
            </a:r>
            <a:r>
              <a:rPr lang="hr-HR" dirty="0" smtClean="0">
                <a:solidFill>
                  <a:srgbClr val="FF0000"/>
                </a:solidFill>
              </a:rPr>
              <a:t>znanja o teoriji i povijesti književnosti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dirty="0" smtClean="0"/>
              <a:t>Obilježja školskog eseja na Državnoj maturi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1609459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530619"/>
          </a:xfrm>
        </p:spPr>
        <p:txBody>
          <a:bodyPr>
            <a:normAutofit lnSpcReduction="10000"/>
          </a:bodyPr>
          <a:lstStyle/>
          <a:p>
            <a:r>
              <a:rPr lang="hr-HR" dirty="0"/>
              <a:t>s</a:t>
            </a:r>
            <a:r>
              <a:rPr lang="hr-HR" dirty="0" smtClean="0"/>
              <a:t>adržaj školskog eseja treba sadržavati </a:t>
            </a:r>
            <a:r>
              <a:rPr lang="hr-HR" dirty="0" smtClean="0">
                <a:solidFill>
                  <a:srgbClr val="FF0000"/>
                </a:solidFill>
              </a:rPr>
              <a:t>uvod, razradu i zaključak,</a:t>
            </a:r>
            <a:r>
              <a:rPr lang="hr-HR" dirty="0" smtClean="0"/>
              <a:t> grafički odvojene, ali smisleno povezane dijelove teksta</a:t>
            </a:r>
          </a:p>
          <a:p>
            <a:pPr marL="109728" indent="0">
              <a:buNone/>
            </a:pPr>
            <a:endParaRPr lang="hr-HR" dirty="0" smtClean="0"/>
          </a:p>
          <a:p>
            <a:r>
              <a:rPr lang="hr-HR" dirty="0" smtClean="0"/>
              <a:t>školski esej može biti </a:t>
            </a:r>
            <a:r>
              <a:rPr lang="hr-HR" dirty="0" smtClean="0">
                <a:solidFill>
                  <a:srgbClr val="FF0000"/>
                </a:solidFill>
              </a:rPr>
              <a:t>interpretacijski</a:t>
            </a:r>
            <a:r>
              <a:rPr lang="hr-HR" dirty="0" smtClean="0"/>
              <a:t> ili </a:t>
            </a:r>
            <a:r>
              <a:rPr lang="hr-HR" dirty="0" smtClean="0">
                <a:solidFill>
                  <a:srgbClr val="FF0000"/>
                </a:solidFill>
              </a:rPr>
              <a:t>usporedno interpretacijski esej</a:t>
            </a:r>
          </a:p>
          <a:p>
            <a:endParaRPr lang="hr-HR" dirty="0"/>
          </a:p>
          <a:p>
            <a:r>
              <a:rPr lang="hr-HR" dirty="0" smtClean="0"/>
              <a:t>u interpretacijskom eseju pristupnik iznosi svoje spoznaje o književnosti i pokazuje razumijevanje književnih djela u cjelini tako da na </a:t>
            </a:r>
            <a:r>
              <a:rPr lang="hr-HR" dirty="0" smtClean="0">
                <a:solidFill>
                  <a:srgbClr val="FF0000"/>
                </a:solidFill>
              </a:rPr>
              <a:t>polazno pitanje </a:t>
            </a:r>
            <a:r>
              <a:rPr lang="hr-HR" dirty="0" smtClean="0"/>
              <a:t>odgovara </a:t>
            </a:r>
            <a:r>
              <a:rPr lang="hr-HR" dirty="0" smtClean="0">
                <a:solidFill>
                  <a:srgbClr val="FF0000"/>
                </a:solidFill>
              </a:rPr>
              <a:t>središnjom tvrdnjom </a:t>
            </a:r>
            <a:r>
              <a:rPr lang="hr-HR" dirty="0" smtClean="0"/>
              <a:t>- tvrdnju je potrebno argumentirati na temelju zadanoga ulomka i na temelju poznavanja svih sastavnica cijeloga djela</a:t>
            </a:r>
            <a:endParaRPr lang="hr-H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3304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886003"/>
          </a:xfrm>
        </p:spPr>
        <p:txBody>
          <a:bodyPr>
            <a:normAutofit fontScale="92500" lnSpcReduction="10000"/>
          </a:bodyPr>
          <a:lstStyle/>
          <a:p>
            <a:r>
              <a:rPr lang="hr-HR" dirty="0"/>
              <a:t>š</a:t>
            </a:r>
            <a:r>
              <a:rPr lang="hr-HR" dirty="0" smtClean="0"/>
              <a:t>kolski esej treba imati najmanje </a:t>
            </a:r>
            <a:r>
              <a:rPr lang="hr-HR" dirty="0" smtClean="0">
                <a:solidFill>
                  <a:srgbClr val="FF0000"/>
                </a:solidFill>
              </a:rPr>
              <a:t>440 riječi</a:t>
            </a:r>
          </a:p>
          <a:p>
            <a:pPr marL="109728" indent="0">
              <a:buNone/>
            </a:pPr>
            <a:endParaRPr lang="hr-HR" dirty="0" smtClean="0"/>
          </a:p>
          <a:p>
            <a:r>
              <a:rPr lang="hr-HR" dirty="0"/>
              <a:t>u</a:t>
            </a:r>
            <a:r>
              <a:rPr lang="hr-HR" dirty="0" smtClean="0"/>
              <a:t>kupan broj bodova je </a:t>
            </a:r>
            <a:r>
              <a:rPr lang="hr-HR" dirty="0" smtClean="0">
                <a:solidFill>
                  <a:srgbClr val="FF0000"/>
                </a:solidFill>
              </a:rPr>
              <a:t>30</a:t>
            </a:r>
          </a:p>
          <a:p>
            <a:pPr marL="109728" indent="0">
              <a:buNone/>
            </a:pPr>
            <a:endParaRPr lang="hr-HR" dirty="0" smtClean="0"/>
          </a:p>
          <a:p>
            <a:r>
              <a:rPr lang="hr-HR" dirty="0" smtClean="0"/>
              <a:t>zadatak za školski esej sastoji se od </a:t>
            </a:r>
            <a:r>
              <a:rPr lang="hr-HR" dirty="0" smtClean="0">
                <a:solidFill>
                  <a:srgbClr val="FF0000"/>
                </a:solidFill>
              </a:rPr>
              <a:t>polaznoga</a:t>
            </a:r>
            <a:r>
              <a:rPr lang="hr-HR" dirty="0" smtClean="0"/>
              <a:t> </a:t>
            </a:r>
            <a:r>
              <a:rPr lang="hr-HR" dirty="0" smtClean="0">
                <a:solidFill>
                  <a:srgbClr val="FF0000"/>
                </a:solidFill>
              </a:rPr>
              <a:t>pitanja, polaznoga književnoga teksta </a:t>
            </a:r>
            <a:r>
              <a:rPr lang="hr-HR" dirty="0" smtClean="0"/>
              <a:t>ili tekstova te od </a:t>
            </a:r>
            <a:r>
              <a:rPr lang="hr-HR" dirty="0" smtClean="0">
                <a:solidFill>
                  <a:srgbClr val="FF0000"/>
                </a:solidFill>
              </a:rPr>
              <a:t>smjernica</a:t>
            </a:r>
          </a:p>
          <a:p>
            <a:pPr marL="109728" indent="0">
              <a:buNone/>
            </a:pPr>
            <a:endParaRPr lang="hr-HR" dirty="0" smtClean="0"/>
          </a:p>
          <a:p>
            <a:r>
              <a:rPr lang="hr-HR" dirty="0"/>
              <a:t>š</a:t>
            </a:r>
            <a:r>
              <a:rPr lang="hr-HR" dirty="0" smtClean="0"/>
              <a:t>kolski eseji se ocjenjuju </a:t>
            </a:r>
            <a:r>
              <a:rPr lang="hr-HR" dirty="0" smtClean="0">
                <a:solidFill>
                  <a:srgbClr val="FF0000"/>
                </a:solidFill>
              </a:rPr>
              <a:t>prema ljestvici za bodovanje</a:t>
            </a:r>
          </a:p>
          <a:p>
            <a:pPr marL="109728" indent="0">
              <a:buNone/>
            </a:pPr>
            <a:endParaRPr lang="hr-HR" dirty="0" smtClean="0"/>
          </a:p>
          <a:p>
            <a:r>
              <a:rPr lang="hr-HR" dirty="0"/>
              <a:t>p</a:t>
            </a:r>
            <a:r>
              <a:rPr lang="hr-HR" dirty="0" smtClean="0"/>
              <a:t>isanje traje </a:t>
            </a:r>
            <a:r>
              <a:rPr lang="hr-HR" dirty="0" smtClean="0">
                <a:solidFill>
                  <a:srgbClr val="FF0000"/>
                </a:solidFill>
              </a:rPr>
              <a:t>160 minuta</a:t>
            </a:r>
          </a:p>
          <a:p>
            <a:endParaRPr lang="hr-HR" b="1" dirty="0" smtClean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80728"/>
          </a:xfrm>
        </p:spPr>
        <p:txBody>
          <a:bodyPr>
            <a:normAutofit/>
          </a:bodyPr>
          <a:lstStyle/>
          <a:p>
            <a:r>
              <a:rPr lang="hr-HR" sz="2800" dirty="0" smtClean="0"/>
              <a:t>Temeljna obilježja 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3591108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544616"/>
          </a:xfrm>
        </p:spPr>
        <p:txBody>
          <a:bodyPr>
            <a:normAutofit/>
          </a:bodyPr>
          <a:lstStyle/>
          <a:p>
            <a:r>
              <a:rPr lang="hr-HR" dirty="0"/>
              <a:t>1. Camus, Albert, </a:t>
            </a:r>
            <a:r>
              <a:rPr lang="hr-HR" i="1" dirty="0">
                <a:solidFill>
                  <a:srgbClr val="FF0000"/>
                </a:solidFill>
              </a:rPr>
              <a:t>Stranac</a:t>
            </a:r>
          </a:p>
          <a:p>
            <a:r>
              <a:rPr lang="hr-HR" dirty="0"/>
              <a:t>2. Dostojevski, Fjodor </a:t>
            </a:r>
            <a:r>
              <a:rPr lang="hr-HR" dirty="0" err="1"/>
              <a:t>Mihajlovič</a:t>
            </a:r>
            <a:r>
              <a:rPr lang="hr-HR" dirty="0"/>
              <a:t>, </a:t>
            </a:r>
            <a:r>
              <a:rPr lang="hr-HR" i="1" dirty="0">
                <a:solidFill>
                  <a:srgbClr val="FF0000"/>
                </a:solidFill>
              </a:rPr>
              <a:t>Zločin i kazna</a:t>
            </a:r>
          </a:p>
          <a:p>
            <a:r>
              <a:rPr lang="hr-HR" dirty="0"/>
              <a:t>3. Kafka, </a:t>
            </a:r>
            <a:r>
              <a:rPr lang="hr-HR" dirty="0" err="1"/>
              <a:t>Franz</a:t>
            </a:r>
            <a:r>
              <a:rPr lang="hr-HR" dirty="0"/>
              <a:t>, </a:t>
            </a:r>
            <a:r>
              <a:rPr lang="hr-HR" i="1" dirty="0">
                <a:solidFill>
                  <a:srgbClr val="FF0000"/>
                </a:solidFill>
              </a:rPr>
              <a:t>Preobražaj</a:t>
            </a:r>
          </a:p>
          <a:p>
            <a:r>
              <a:rPr lang="hr-HR" dirty="0"/>
              <a:t>4. Marinković, Ranko, </a:t>
            </a:r>
            <a:r>
              <a:rPr lang="hr-HR" i="1" dirty="0">
                <a:solidFill>
                  <a:srgbClr val="FF0000"/>
                </a:solidFill>
              </a:rPr>
              <a:t>Kiklop</a:t>
            </a:r>
          </a:p>
          <a:p>
            <a:r>
              <a:rPr lang="hr-HR" dirty="0"/>
              <a:t>5. Matoš, Antun Gustav, </a:t>
            </a:r>
            <a:r>
              <a:rPr lang="hr-HR" i="1" dirty="0" smtClean="0">
                <a:solidFill>
                  <a:srgbClr val="FF0000"/>
                </a:solidFill>
              </a:rPr>
              <a:t>Izbor </a:t>
            </a:r>
            <a:r>
              <a:rPr lang="hr-HR" i="1" dirty="0">
                <a:solidFill>
                  <a:srgbClr val="FF0000"/>
                </a:solidFill>
              </a:rPr>
              <a:t>iz novela</a:t>
            </a:r>
          </a:p>
          <a:p>
            <a:pPr marL="109728" indent="0">
              <a:buNone/>
            </a:pPr>
            <a:r>
              <a:rPr lang="hr-HR" i="1" dirty="0">
                <a:solidFill>
                  <a:srgbClr val="FF0000"/>
                </a:solidFill>
              </a:rPr>
              <a:t>(Cvijet sa raskršća, </a:t>
            </a:r>
            <a:r>
              <a:rPr lang="hr-HR" i="1" dirty="0" err="1">
                <a:solidFill>
                  <a:srgbClr val="FF0000"/>
                </a:solidFill>
              </a:rPr>
              <a:t>Camao</a:t>
            </a:r>
            <a:r>
              <a:rPr lang="hr-HR" i="1" dirty="0">
                <a:solidFill>
                  <a:srgbClr val="FF0000"/>
                </a:solidFill>
              </a:rPr>
              <a:t>, Kip domovine leta 188*)</a:t>
            </a:r>
          </a:p>
          <a:p>
            <a:r>
              <a:rPr lang="hr-HR" dirty="0"/>
              <a:t>6. Shakespeare, </a:t>
            </a:r>
            <a:r>
              <a:rPr lang="hr-HR" dirty="0" err="1"/>
              <a:t>William</a:t>
            </a:r>
            <a:r>
              <a:rPr lang="hr-HR" dirty="0"/>
              <a:t>, </a:t>
            </a:r>
            <a:r>
              <a:rPr lang="hr-HR" i="1" dirty="0">
                <a:solidFill>
                  <a:srgbClr val="FF0000"/>
                </a:solidFill>
              </a:rPr>
              <a:t>Hamlet</a:t>
            </a:r>
          </a:p>
          <a:p>
            <a:r>
              <a:rPr lang="hr-HR" dirty="0"/>
              <a:t>7. Šenoa, August, </a:t>
            </a:r>
            <a:r>
              <a:rPr lang="hr-HR" i="1" dirty="0">
                <a:solidFill>
                  <a:srgbClr val="FF0000"/>
                </a:solidFill>
              </a:rPr>
              <a:t>Prijan Lovro</a:t>
            </a:r>
          </a:p>
          <a:p>
            <a:r>
              <a:rPr lang="hr-HR" dirty="0"/>
              <a:t>8. Ujević, Tin, </a:t>
            </a:r>
            <a:r>
              <a:rPr lang="hr-HR" i="1" dirty="0">
                <a:solidFill>
                  <a:srgbClr val="FF0000"/>
                </a:solidFill>
              </a:rPr>
              <a:t>izbor iz poezije</a:t>
            </a:r>
            <a:r>
              <a:rPr lang="hr-HR" dirty="0"/>
              <a:t>.</a:t>
            </a: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hr-HR" sz="2800" dirty="0" smtClean="0"/>
              <a:t>Popis književnih djela za esej 2023. /24. 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1438187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5472608"/>
          </a:xfrm>
        </p:spPr>
        <p:txBody>
          <a:bodyPr>
            <a:normAutofit fontScale="85000" lnSpcReduction="20000"/>
          </a:bodyPr>
          <a:lstStyle/>
          <a:p>
            <a:r>
              <a:rPr lang="hr-HR" dirty="0"/>
              <a:t>o</a:t>
            </a:r>
            <a:r>
              <a:rPr lang="hr-HR" dirty="0" smtClean="0"/>
              <a:t>blikovati </a:t>
            </a:r>
            <a:r>
              <a:rPr lang="hr-HR" dirty="0" smtClean="0">
                <a:solidFill>
                  <a:srgbClr val="FF0000"/>
                </a:solidFill>
              </a:rPr>
              <a:t>jasnu tvrdnju </a:t>
            </a:r>
            <a:r>
              <a:rPr lang="hr-HR" dirty="0" smtClean="0"/>
              <a:t>i </a:t>
            </a:r>
            <a:r>
              <a:rPr lang="hr-HR" dirty="0" smtClean="0">
                <a:solidFill>
                  <a:srgbClr val="FF0000"/>
                </a:solidFill>
              </a:rPr>
              <a:t>ključne argumente </a:t>
            </a:r>
            <a:r>
              <a:rPr lang="hr-HR" dirty="0" smtClean="0"/>
              <a:t>važne za esejski zadatak</a:t>
            </a:r>
          </a:p>
          <a:p>
            <a:endParaRPr lang="hr-HR" dirty="0" smtClean="0"/>
          </a:p>
          <a:p>
            <a:r>
              <a:rPr lang="hr-HR" dirty="0"/>
              <a:t>u</a:t>
            </a:r>
            <a:r>
              <a:rPr lang="hr-HR" dirty="0" smtClean="0"/>
              <a:t>spoređivati, povezivati, zaključivati, objašnjavati i procjenjivati, citirati, parafrazirati i </a:t>
            </a:r>
            <a:r>
              <a:rPr lang="hr-HR" dirty="0" err="1" smtClean="0"/>
              <a:t>oprimjerivati</a:t>
            </a:r>
            <a:r>
              <a:rPr lang="hr-HR" dirty="0" smtClean="0"/>
              <a:t> kako bi se razradili ključni argumenti</a:t>
            </a:r>
          </a:p>
          <a:p>
            <a:endParaRPr lang="hr-HR" dirty="0" smtClean="0"/>
          </a:p>
          <a:p>
            <a:r>
              <a:rPr lang="hr-HR" dirty="0"/>
              <a:t>i</a:t>
            </a:r>
            <a:r>
              <a:rPr lang="hr-HR" dirty="0" smtClean="0"/>
              <a:t>zdvojiti </a:t>
            </a:r>
            <a:r>
              <a:rPr lang="hr-HR" dirty="0" smtClean="0">
                <a:solidFill>
                  <a:srgbClr val="FF0000"/>
                </a:solidFill>
              </a:rPr>
              <a:t>tematske</a:t>
            </a:r>
            <a:r>
              <a:rPr lang="hr-HR" dirty="0" smtClean="0"/>
              <a:t>, </a:t>
            </a:r>
            <a:r>
              <a:rPr lang="hr-HR" dirty="0" smtClean="0">
                <a:solidFill>
                  <a:srgbClr val="FF0000"/>
                </a:solidFill>
              </a:rPr>
              <a:t>strukturne</a:t>
            </a:r>
            <a:r>
              <a:rPr lang="hr-HR" dirty="0" smtClean="0"/>
              <a:t> i </a:t>
            </a:r>
            <a:r>
              <a:rPr lang="hr-HR" dirty="0" smtClean="0">
                <a:solidFill>
                  <a:srgbClr val="FF0000"/>
                </a:solidFill>
              </a:rPr>
              <a:t>stilske</a:t>
            </a:r>
            <a:r>
              <a:rPr lang="hr-HR" dirty="0" smtClean="0"/>
              <a:t> posebnosti zadanoga ulomka i povezivati ih s cijelim djelom</a:t>
            </a:r>
          </a:p>
          <a:p>
            <a:pPr marL="109728" indent="0">
              <a:buNone/>
            </a:pPr>
            <a:endParaRPr lang="hr-HR" dirty="0" smtClean="0"/>
          </a:p>
          <a:p>
            <a:r>
              <a:rPr lang="hr-HR" dirty="0"/>
              <a:t>o</a:t>
            </a:r>
            <a:r>
              <a:rPr lang="hr-HR" dirty="0" smtClean="0"/>
              <a:t>bjasniti temu, ideju, strukturu i stilska obilježja književnoga djela </a:t>
            </a:r>
            <a:r>
              <a:rPr lang="hr-HR" dirty="0" smtClean="0">
                <a:solidFill>
                  <a:srgbClr val="FF0000"/>
                </a:solidFill>
              </a:rPr>
              <a:t>u kontekstu književnopovijesnoga razdoblja </a:t>
            </a:r>
            <a:r>
              <a:rPr lang="hr-HR" dirty="0" smtClean="0"/>
              <a:t>u kojem je nastalo</a:t>
            </a:r>
          </a:p>
          <a:p>
            <a:endParaRPr lang="hr-HR" dirty="0"/>
          </a:p>
          <a:p>
            <a:r>
              <a:rPr lang="hr-HR" dirty="0"/>
              <a:t>o</a:t>
            </a:r>
            <a:r>
              <a:rPr lang="hr-HR" dirty="0" smtClean="0"/>
              <a:t>blikovati tekst koji ima </a:t>
            </a:r>
            <a:r>
              <a:rPr lang="hr-HR" dirty="0" smtClean="0">
                <a:solidFill>
                  <a:srgbClr val="FF0000"/>
                </a:solidFill>
              </a:rPr>
              <a:t>uvod, razradu i zaključak </a:t>
            </a:r>
            <a:r>
              <a:rPr lang="hr-HR" dirty="0" smtClean="0"/>
              <a:t>koji su jasno, logično i smisleno povezani</a:t>
            </a:r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92088"/>
          </a:xfrm>
        </p:spPr>
        <p:txBody>
          <a:bodyPr>
            <a:normAutofit/>
          </a:bodyPr>
          <a:lstStyle/>
          <a:p>
            <a:r>
              <a:rPr lang="hr-HR" sz="2800" dirty="0" smtClean="0"/>
              <a:t>Ishodi koji se ispituju u školskom eseju: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3853937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323528" y="332656"/>
            <a:ext cx="8229600" cy="6192688"/>
          </a:xfrm>
        </p:spPr>
        <p:txBody>
          <a:bodyPr/>
          <a:lstStyle/>
          <a:p>
            <a:r>
              <a:rPr lang="hr-HR" dirty="0" smtClean="0"/>
              <a:t>organizirati </a:t>
            </a:r>
            <a:r>
              <a:rPr lang="hr-HR" dirty="0" smtClean="0">
                <a:solidFill>
                  <a:srgbClr val="FF0000"/>
                </a:solidFill>
              </a:rPr>
              <a:t>središnji dio </a:t>
            </a:r>
            <a:r>
              <a:rPr lang="hr-HR" dirty="0" smtClean="0"/>
              <a:t>teksta u odlomke (2-3)</a:t>
            </a:r>
          </a:p>
          <a:p>
            <a:pPr marL="109728" indent="0">
              <a:buNone/>
            </a:pPr>
            <a:endParaRPr lang="hr-HR" dirty="0" smtClean="0"/>
          </a:p>
          <a:p>
            <a:r>
              <a:rPr lang="hr-HR" dirty="0"/>
              <a:t>k</a:t>
            </a:r>
            <a:r>
              <a:rPr lang="hr-HR" dirty="0" smtClean="0"/>
              <a:t>oristiti rječnik primjeren stilu školskoga eseja</a:t>
            </a:r>
          </a:p>
          <a:p>
            <a:pPr marL="109728" indent="0">
              <a:buNone/>
            </a:pPr>
            <a:endParaRPr lang="hr-HR" dirty="0" smtClean="0"/>
          </a:p>
          <a:p>
            <a:r>
              <a:rPr lang="hr-HR" dirty="0"/>
              <a:t>u</a:t>
            </a:r>
            <a:r>
              <a:rPr lang="hr-HR" dirty="0" smtClean="0"/>
              <a:t>potrebljavati </a:t>
            </a:r>
            <a:r>
              <a:rPr lang="hr-HR" dirty="0" smtClean="0">
                <a:solidFill>
                  <a:srgbClr val="FF0000"/>
                </a:solidFill>
              </a:rPr>
              <a:t>književnoteorijske</a:t>
            </a:r>
            <a:r>
              <a:rPr lang="hr-HR" dirty="0" smtClean="0"/>
              <a:t> i </a:t>
            </a:r>
            <a:r>
              <a:rPr lang="hr-HR" dirty="0" smtClean="0">
                <a:solidFill>
                  <a:srgbClr val="FF0000"/>
                </a:solidFill>
              </a:rPr>
              <a:t>književnopovijesne</a:t>
            </a:r>
            <a:r>
              <a:rPr lang="hr-HR" dirty="0" smtClean="0"/>
              <a:t> pojmove</a:t>
            </a:r>
          </a:p>
          <a:p>
            <a:pPr marL="109728" indent="0">
              <a:buNone/>
            </a:pPr>
            <a:endParaRPr lang="hr-HR" dirty="0" smtClean="0"/>
          </a:p>
          <a:p>
            <a:r>
              <a:rPr lang="hr-HR" dirty="0"/>
              <a:t>p</a:t>
            </a:r>
            <a:r>
              <a:rPr lang="hr-HR" dirty="0" smtClean="0"/>
              <a:t>rimjenjivati </a:t>
            </a:r>
            <a:r>
              <a:rPr lang="hr-HR" dirty="0" smtClean="0">
                <a:solidFill>
                  <a:srgbClr val="FF0000"/>
                </a:solidFill>
              </a:rPr>
              <a:t>jezičnu normu </a:t>
            </a:r>
            <a:r>
              <a:rPr lang="hr-HR" dirty="0" smtClean="0"/>
              <a:t>pravilno (pravopis, gramatika)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063513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82547"/>
          </a:xfrm>
        </p:spPr>
        <p:txBody>
          <a:bodyPr>
            <a:normAutofit fontScale="92500" lnSpcReduction="10000"/>
          </a:bodyPr>
          <a:lstStyle/>
          <a:p>
            <a:r>
              <a:rPr lang="hr-HR" sz="2400" dirty="0"/>
              <a:t>p</a:t>
            </a:r>
            <a:r>
              <a:rPr lang="hr-HR" sz="2400" dirty="0" smtClean="0"/>
              <a:t>ročitajte ispitni katalog za državnu maturu iz Hrvatskoga jezika objavljen na </a:t>
            </a:r>
            <a:r>
              <a:rPr lang="hr-HR" sz="2400" dirty="0"/>
              <a:t>m</a:t>
            </a:r>
            <a:r>
              <a:rPr lang="hr-HR" sz="2400" dirty="0" smtClean="0"/>
              <a:t>režnim </a:t>
            </a:r>
            <a:r>
              <a:rPr lang="hr-HR" sz="2400" dirty="0"/>
              <a:t>stranicama </a:t>
            </a:r>
            <a:r>
              <a:rPr lang="hr-HR" sz="2400" dirty="0" smtClean="0"/>
              <a:t>NCVO-a: </a:t>
            </a:r>
            <a:r>
              <a:rPr lang="hr-HR" sz="2400" u="sng" dirty="0" smtClean="0">
                <a:solidFill>
                  <a:srgbClr val="0070C0"/>
                </a:solidFill>
                <a:hlinkClick r:id="rId2"/>
              </a:rPr>
              <a:t>https</a:t>
            </a:r>
            <a:r>
              <a:rPr lang="hr-HR" sz="2400" u="sng" dirty="0">
                <a:solidFill>
                  <a:srgbClr val="0070C0"/>
                </a:solidFill>
                <a:hlinkClick r:id="rId2"/>
              </a:rPr>
              <a:t>://</a:t>
            </a:r>
            <a:r>
              <a:rPr lang="hr-HR" sz="2400" u="sng" dirty="0" smtClean="0">
                <a:solidFill>
                  <a:srgbClr val="0070C0"/>
                </a:solidFill>
                <a:hlinkClick r:id="rId2"/>
              </a:rPr>
              <a:t>www.ncvvo.hr/wp-content/uploads/2023/09/HRV-2024_novo.pdf</a:t>
            </a:r>
            <a:endParaRPr lang="hr-HR" sz="2400" u="sng" dirty="0" smtClean="0">
              <a:solidFill>
                <a:srgbClr val="0070C0"/>
              </a:solidFill>
            </a:endParaRPr>
          </a:p>
          <a:p>
            <a:endParaRPr lang="hr-HR" sz="2400" u="sng" dirty="0" smtClean="0">
              <a:solidFill>
                <a:srgbClr val="0070C0"/>
              </a:solidFill>
            </a:endParaRPr>
          </a:p>
          <a:p>
            <a:r>
              <a:rPr lang="hr-HR" sz="2400" dirty="0"/>
              <a:t>p</a:t>
            </a:r>
            <a:r>
              <a:rPr lang="hr-HR" sz="2400" dirty="0" smtClean="0"/>
              <a:t>ročitajte temeljito u </a:t>
            </a:r>
            <a:r>
              <a:rPr lang="hr-HR" sz="2400" dirty="0" smtClean="0">
                <a:solidFill>
                  <a:srgbClr val="FF0000"/>
                </a:solidFill>
              </a:rPr>
              <a:t>cijelosti</a:t>
            </a:r>
            <a:r>
              <a:rPr lang="hr-HR" sz="2400" dirty="0" smtClean="0"/>
              <a:t> sva književna djela </a:t>
            </a:r>
          </a:p>
          <a:p>
            <a:endParaRPr lang="hr-HR" sz="2400" dirty="0" smtClean="0"/>
          </a:p>
          <a:p>
            <a:r>
              <a:rPr lang="hr-HR" sz="2400" dirty="0"/>
              <a:t>p</a:t>
            </a:r>
            <a:r>
              <a:rPr lang="hr-HR" sz="2400" dirty="0" smtClean="0"/>
              <a:t>ozorno </a:t>
            </a:r>
            <a:r>
              <a:rPr lang="hr-HR" sz="2400" dirty="0" smtClean="0">
                <a:solidFill>
                  <a:srgbClr val="FF0000"/>
                </a:solidFill>
              </a:rPr>
              <a:t>pročitajte zadatak </a:t>
            </a:r>
            <a:r>
              <a:rPr lang="hr-HR" sz="2400" dirty="0" smtClean="0"/>
              <a:t>za pisanje koji se sastoji od polaznoga pitanja, polaznoga ulomka ili ulomaka i smjernica</a:t>
            </a:r>
          </a:p>
          <a:p>
            <a:endParaRPr lang="hr-HR" sz="2400" dirty="0"/>
          </a:p>
          <a:p>
            <a:r>
              <a:rPr lang="hr-HR" sz="2400" dirty="0"/>
              <a:t>p</a:t>
            </a:r>
            <a:r>
              <a:rPr lang="hr-HR" sz="2400" dirty="0" smtClean="0"/>
              <a:t>ozorno pročitajte i analizirajte polazni ulomak ili ulomke. </a:t>
            </a:r>
            <a:r>
              <a:rPr lang="hr-HR" sz="2400" dirty="0" smtClean="0">
                <a:solidFill>
                  <a:srgbClr val="FF0000"/>
                </a:solidFill>
              </a:rPr>
              <a:t>Utvrdite na koji način su povezani s polaznim pitanjem</a:t>
            </a:r>
          </a:p>
          <a:p>
            <a:endParaRPr lang="hr-HR" sz="2400" dirty="0" smtClean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hr-HR" sz="2800" dirty="0" smtClean="0"/>
              <a:t>Kako napisati dobar školski esej?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37748496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674635"/>
          </a:xfrm>
        </p:spPr>
        <p:txBody>
          <a:bodyPr>
            <a:normAutofit fontScale="92500" lnSpcReduction="10000"/>
          </a:bodyPr>
          <a:lstStyle/>
          <a:p>
            <a:r>
              <a:rPr lang="hr-HR" dirty="0">
                <a:solidFill>
                  <a:srgbClr val="FF0000"/>
                </a:solidFill>
              </a:rPr>
              <a:t>o</a:t>
            </a:r>
            <a:r>
              <a:rPr lang="hr-HR" dirty="0" smtClean="0">
                <a:solidFill>
                  <a:srgbClr val="FF0000"/>
                </a:solidFill>
              </a:rPr>
              <a:t>blikujte sažeti odgovor na polazno pitanje</a:t>
            </a:r>
          </a:p>
          <a:p>
            <a:endParaRPr lang="hr-HR" dirty="0"/>
          </a:p>
          <a:p>
            <a:r>
              <a:rPr lang="hr-HR" dirty="0">
                <a:solidFill>
                  <a:srgbClr val="FF0000"/>
                </a:solidFill>
              </a:rPr>
              <a:t>a</a:t>
            </a:r>
            <a:r>
              <a:rPr lang="hr-HR" dirty="0" smtClean="0">
                <a:solidFill>
                  <a:srgbClr val="FF0000"/>
                </a:solidFill>
              </a:rPr>
              <a:t>rgumentirajte </a:t>
            </a:r>
            <a:r>
              <a:rPr lang="hr-HR" dirty="0" smtClean="0">
                <a:solidFill>
                  <a:srgbClr val="FF0000"/>
                </a:solidFill>
              </a:rPr>
              <a:t>i </a:t>
            </a:r>
            <a:r>
              <a:rPr lang="hr-HR" dirty="0" smtClean="0">
                <a:solidFill>
                  <a:srgbClr val="FF0000"/>
                </a:solidFill>
              </a:rPr>
              <a:t>objasnite svoj odgovor </a:t>
            </a:r>
            <a:r>
              <a:rPr lang="hr-HR" dirty="0" smtClean="0"/>
              <a:t>elementima iz polaznoga teksta i na temelju poznavanja cijeloga djela i znanja iz književnosti</a:t>
            </a:r>
          </a:p>
          <a:p>
            <a:endParaRPr lang="hr-HR" dirty="0"/>
          </a:p>
          <a:p>
            <a:r>
              <a:rPr lang="hr-HR" dirty="0"/>
              <a:t>p</a:t>
            </a:r>
            <a:r>
              <a:rPr lang="hr-HR" dirty="0" smtClean="0"/>
              <a:t>ovežite jasno </a:t>
            </a:r>
            <a:r>
              <a:rPr lang="hr-HR" dirty="0" smtClean="0">
                <a:solidFill>
                  <a:srgbClr val="FF0000"/>
                </a:solidFill>
              </a:rPr>
              <a:t>odgovor</a:t>
            </a:r>
            <a:r>
              <a:rPr lang="hr-HR" dirty="0" smtClean="0"/>
              <a:t> na polazno pitanje i </a:t>
            </a:r>
            <a:r>
              <a:rPr lang="hr-HR" dirty="0" smtClean="0">
                <a:solidFill>
                  <a:srgbClr val="FF0000"/>
                </a:solidFill>
              </a:rPr>
              <a:t>argumente</a:t>
            </a:r>
          </a:p>
          <a:p>
            <a:endParaRPr lang="hr-HR" dirty="0"/>
          </a:p>
          <a:p>
            <a:r>
              <a:rPr lang="hr-HR" dirty="0"/>
              <a:t>n</a:t>
            </a:r>
            <a:r>
              <a:rPr lang="hr-HR" dirty="0" smtClean="0"/>
              <a:t>apišite esej kao niz odgovora na pitanje i </a:t>
            </a:r>
            <a:r>
              <a:rPr lang="hr-HR" u="sng" dirty="0" smtClean="0">
                <a:solidFill>
                  <a:srgbClr val="FF0000"/>
                </a:solidFill>
              </a:rPr>
              <a:t>slijedite smjernice</a:t>
            </a:r>
            <a:r>
              <a:rPr lang="hr-HR" dirty="0" smtClean="0"/>
              <a:t>. Nemojte pisati o zadanom književnom djelu općenito</a:t>
            </a:r>
          </a:p>
          <a:p>
            <a:endParaRPr lang="hr-HR" dirty="0"/>
          </a:p>
          <a:p>
            <a:r>
              <a:rPr lang="hr-HR" dirty="0"/>
              <a:t>o</a:t>
            </a:r>
            <a:r>
              <a:rPr lang="hr-HR" dirty="0" smtClean="0"/>
              <a:t>daberite riječi koje su primjerene školskome eseju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988128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milanje">
  <a:themeElements>
    <a:clrScheme name="Gomil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Gomilanj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Gomil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88</TotalTime>
  <Words>654</Words>
  <Application>Microsoft Office PowerPoint</Application>
  <PresentationFormat>Prikaz na zaslonu (4:3)</PresentationFormat>
  <Paragraphs>93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2" baseType="lpstr">
      <vt:lpstr>Gomilanje</vt:lpstr>
      <vt:lpstr>Kako uspješno napisati esej na Državnoj maturi</vt:lpstr>
      <vt:lpstr>Obilježja školskog eseja na Državnoj maturi</vt:lpstr>
      <vt:lpstr>PowerPointova prezentacija</vt:lpstr>
      <vt:lpstr>Temeljna obilježja </vt:lpstr>
      <vt:lpstr>Popis književnih djela za esej 2023. /24. </vt:lpstr>
      <vt:lpstr>Ishodi koji se ispituju u školskom eseju:</vt:lpstr>
      <vt:lpstr>PowerPointova prezentacija</vt:lpstr>
      <vt:lpstr>Kako napisati dobar školski esej?</vt:lpstr>
      <vt:lpstr>PowerPointova prezentacija</vt:lpstr>
      <vt:lpstr>PowerPointova prezentacija</vt:lpstr>
      <vt:lpstr>Bodovanje eseja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Kako uspješno napisati esej na Državnoj maturi</dc:title>
  <dc:creator>Windows korisnik</dc:creator>
  <cp:lastModifiedBy>Windows korisnik</cp:lastModifiedBy>
  <cp:revision>9</cp:revision>
  <dcterms:created xsi:type="dcterms:W3CDTF">2023-11-23T13:27:56Z</dcterms:created>
  <dcterms:modified xsi:type="dcterms:W3CDTF">2023-11-23T16:14:07Z</dcterms:modified>
</cp:coreProperties>
</file>